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Disket Mono" panose="020B0604020202020204" charset="0"/>
      <p:regular r:id="rId16"/>
    </p:embeddedFont>
    <p:embeddedFont>
      <p:font typeface="Montserrat Bold" panose="000008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E9ECF-B005-44E5-8DF8-02BADF5D8C7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10544-14AF-4630-8812-0AEEB45DF216}" type="slidenum">
              <a:rPr lang="en-US" smtClean="0"/>
              <a:t>‹#›</a:t>
            </a:fld>
            <a:endParaRPr lang="en-US"/>
          </a:p>
        </p:txBody>
      </p:sp>
    </p:spTree>
    <p:extLst>
      <p:ext uri="{BB962C8B-B14F-4D97-AF65-F5344CB8AC3E}">
        <p14:creationId xmlns:p14="http://schemas.microsoft.com/office/powerpoint/2010/main" val="34500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10544-14AF-4630-8812-0AEEB45DF216}" type="slidenum">
              <a:rPr lang="en-US" smtClean="0"/>
              <a:t>1</a:t>
            </a:fld>
            <a:endParaRPr lang="en-US"/>
          </a:p>
        </p:txBody>
      </p:sp>
    </p:spTree>
    <p:extLst>
      <p:ext uri="{BB962C8B-B14F-4D97-AF65-F5344CB8AC3E}">
        <p14:creationId xmlns:p14="http://schemas.microsoft.com/office/powerpoint/2010/main" val="327136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www.linkedin.com/in/ahmed-elbhbaty/" TargetMode="External"/><Relationship Id="rId4" Type="http://schemas.openxmlformats.org/officeDocument/2006/relationships/image" Target="../media/image3.sv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US"/>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US"/>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8177932" y="8572500"/>
            <a:ext cx="110068" cy="660548"/>
            <a:chOff x="0" y="0"/>
            <a:chExt cx="28989" cy="173972"/>
          </a:xfrm>
        </p:grpSpPr>
        <p:sp>
          <p:nvSpPr>
            <p:cNvPr id="11" name="Freeform 11"/>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US"/>
            </a:p>
          </p:txBody>
        </p:sp>
        <p:sp>
          <p:nvSpPr>
            <p:cNvPr id="12" name="TextBox 12"/>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6544217" y="3542926"/>
            <a:ext cx="2218783" cy="1996905"/>
          </a:xfrm>
          <a:custGeom>
            <a:avLst/>
            <a:gdLst/>
            <a:ahLst/>
            <a:cxnLst/>
            <a:rect l="l" t="t" r="r" b="b"/>
            <a:pathLst>
              <a:path w="2218783" h="1996905">
                <a:moveTo>
                  <a:pt x="0" y="0"/>
                </a:moveTo>
                <a:lnTo>
                  <a:pt x="2218783" y="0"/>
                </a:lnTo>
                <a:lnTo>
                  <a:pt x="2218783" y="1996905"/>
                </a:lnTo>
                <a:lnTo>
                  <a:pt x="0" y="1996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9525000" y="3091809"/>
            <a:ext cx="2978788" cy="2448022"/>
          </a:xfrm>
          <a:custGeom>
            <a:avLst/>
            <a:gdLst/>
            <a:ahLst/>
            <a:cxnLst/>
            <a:rect l="l" t="t" r="r" b="b"/>
            <a:pathLst>
              <a:path w="2978788" h="2448022">
                <a:moveTo>
                  <a:pt x="0" y="0"/>
                </a:moveTo>
                <a:lnTo>
                  <a:pt x="2978788" y="0"/>
                </a:lnTo>
                <a:lnTo>
                  <a:pt x="2978788" y="2448022"/>
                </a:lnTo>
                <a:lnTo>
                  <a:pt x="0" y="2448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1236717" y="857250"/>
            <a:ext cx="15814567" cy="1556885"/>
          </a:xfrm>
          <a:prstGeom prst="rect">
            <a:avLst/>
          </a:prstGeom>
        </p:spPr>
        <p:txBody>
          <a:bodyPr lIns="0" tIns="0" rIns="0" bIns="0" rtlCol="0" anchor="t">
            <a:spAutoFit/>
          </a:bodyPr>
          <a:lstStyle/>
          <a:p>
            <a:pPr algn="ctr">
              <a:lnSpc>
                <a:spcPts val="12786"/>
              </a:lnSpc>
              <a:spcBef>
                <a:spcPct val="0"/>
              </a:spcBef>
            </a:pPr>
            <a:r>
              <a:rPr lang="en-US" sz="9133">
                <a:solidFill>
                  <a:srgbClr val="FFFFFF"/>
                </a:solidFill>
                <a:latin typeface="Montserrat Bold"/>
                <a:ea typeface="Montserrat Bold"/>
                <a:cs typeface="Montserrat Bold"/>
                <a:sym typeface="Montserrat Bold"/>
              </a:rPr>
              <a:t>Uber Data Analysis</a:t>
            </a:r>
          </a:p>
        </p:txBody>
      </p:sp>
      <p:sp>
        <p:nvSpPr>
          <p:cNvPr id="16" name="TextBox 16"/>
          <p:cNvSpPr txBox="1"/>
          <p:nvPr/>
        </p:nvSpPr>
        <p:spPr>
          <a:xfrm>
            <a:off x="3429000" y="6255954"/>
            <a:ext cx="3067882" cy="447943"/>
          </a:xfrm>
          <a:prstGeom prst="rect">
            <a:avLst/>
          </a:prstGeom>
        </p:spPr>
        <p:txBody>
          <a:bodyPr wrap="square" lIns="0" tIns="0" rIns="0" bIns="0" rtlCol="0" anchor="t">
            <a:spAutoFit/>
          </a:bodyPr>
          <a:lstStyle/>
          <a:p>
            <a:pPr algn="ctr">
              <a:lnSpc>
                <a:spcPts val="3902"/>
              </a:lnSpc>
              <a:spcBef>
                <a:spcPct val="0"/>
              </a:spcBef>
            </a:pPr>
            <a:r>
              <a:rPr lang="en-US" sz="2000" dirty="0">
                <a:solidFill>
                  <a:srgbClr val="FF7300"/>
                </a:solidFill>
                <a:latin typeface="Canva Sans" panose="020B0604020202020204" charset="0"/>
                <a:ea typeface="Courier New OS"/>
                <a:cs typeface="Courier New OS"/>
                <a:sym typeface="Courier New OS"/>
              </a:rPr>
              <a:t>Represented By</a:t>
            </a:r>
          </a:p>
        </p:txBody>
      </p:sp>
      <p:sp>
        <p:nvSpPr>
          <p:cNvPr id="17" name="TextBox 17"/>
          <p:cNvSpPr txBox="1"/>
          <p:nvPr/>
        </p:nvSpPr>
        <p:spPr>
          <a:xfrm>
            <a:off x="4359743" y="6455130"/>
            <a:ext cx="9889657" cy="1293944"/>
          </a:xfrm>
          <a:prstGeom prst="rect">
            <a:avLst/>
          </a:prstGeom>
        </p:spPr>
        <p:txBody>
          <a:bodyPr wrap="square" lIns="0" tIns="0" rIns="0" bIns="0" rtlCol="0" anchor="t">
            <a:spAutoFit/>
          </a:bodyPr>
          <a:lstStyle/>
          <a:p>
            <a:pPr algn="ctr">
              <a:lnSpc>
                <a:spcPts val="10814"/>
              </a:lnSpc>
              <a:spcBef>
                <a:spcPct val="0"/>
              </a:spcBef>
            </a:pPr>
            <a:r>
              <a:rPr lang="en-US" sz="7724" dirty="0">
                <a:solidFill>
                  <a:srgbClr val="FFFFFF"/>
                </a:solidFill>
                <a:latin typeface="Disket Mono"/>
                <a:ea typeface="Disket Mono"/>
                <a:cs typeface="Disket Mono"/>
                <a:sym typeface="Disket Mono"/>
              </a:rPr>
              <a:t>Ahmed Elbhbaty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995909" y="5143500"/>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75136" y="3430438"/>
            <a:ext cx="15255589" cy="2892715"/>
          </a:xfrm>
          <a:prstGeom prst="rect">
            <a:avLst/>
          </a:prstGeom>
        </p:spPr>
        <p:txBody>
          <a:bodyPr wrap="square" lIns="0" tIns="0" rIns="0" bIns="0" rtlCol="0" anchor="t">
            <a:spAutoFit/>
          </a:bodyPr>
          <a:lstStyle/>
          <a:p>
            <a:pPr algn="ctr">
              <a:lnSpc>
                <a:spcPts val="3836"/>
              </a:lnSpc>
              <a:spcBef>
                <a:spcPct val="0"/>
              </a:spcBef>
            </a:pPr>
            <a:endParaRPr dirty="0"/>
          </a:p>
          <a:p>
            <a:pPr marL="591623" lvl="1" indent="-295812" algn="l">
              <a:lnSpc>
                <a:spcPts val="3836"/>
              </a:lnSpc>
              <a:spcBef>
                <a:spcPct val="0"/>
              </a:spcBef>
              <a:buFont typeface="Arial"/>
              <a:buChar char="•"/>
            </a:pPr>
            <a:r>
              <a:rPr lang="en-US" sz="2740" dirty="0">
                <a:solidFill>
                  <a:srgbClr val="FF7300"/>
                </a:solidFill>
                <a:latin typeface="Canva Sans"/>
                <a:ea typeface="Canva Sans"/>
                <a:cs typeface="Canva Sans"/>
                <a:sym typeface="Canva Sans"/>
              </a:rPr>
              <a:t>Tuesday is Uber's most profitable day in September.</a:t>
            </a:r>
          </a:p>
          <a:p>
            <a:pPr marL="591623" lvl="1" indent="-295812" algn="l">
              <a:lnSpc>
                <a:spcPts val="3836"/>
              </a:lnSpc>
              <a:spcBef>
                <a:spcPct val="0"/>
              </a:spcBef>
              <a:buFont typeface="Arial"/>
              <a:buChar char="•"/>
            </a:pPr>
            <a:r>
              <a:rPr lang="en-US" sz="2740" dirty="0">
                <a:solidFill>
                  <a:srgbClr val="FF7300"/>
                </a:solidFill>
                <a:latin typeface="Canva Sans"/>
                <a:ea typeface="Canva Sans"/>
                <a:cs typeface="Canva Sans"/>
                <a:sym typeface="Canva Sans"/>
              </a:rPr>
              <a:t>The number of flights increases gradually from the beginning of the week until the end.</a:t>
            </a:r>
          </a:p>
          <a:p>
            <a:pPr marL="591623" lvl="1" indent="-295812" algn="l">
              <a:lnSpc>
                <a:spcPts val="3836"/>
              </a:lnSpc>
              <a:spcBef>
                <a:spcPct val="0"/>
              </a:spcBef>
              <a:buFont typeface="Arial"/>
              <a:buChar char="•"/>
            </a:pPr>
            <a:r>
              <a:rPr lang="en-US" sz="2740" dirty="0">
                <a:solidFill>
                  <a:srgbClr val="FF7300"/>
                </a:solidFill>
                <a:latin typeface="Canva Sans"/>
                <a:ea typeface="Canva Sans"/>
                <a:cs typeface="Canva Sans"/>
                <a:sym typeface="Canva Sans"/>
              </a:rPr>
              <a:t>On Sundays, fewer people use Uber.</a:t>
            </a:r>
          </a:p>
          <a:p>
            <a:pPr marL="591623" lvl="1" indent="-295812" algn="l">
              <a:lnSpc>
                <a:spcPts val="3836"/>
              </a:lnSpc>
              <a:spcBef>
                <a:spcPct val="0"/>
              </a:spcBef>
              <a:buFont typeface="Arial"/>
              <a:buChar char="•"/>
            </a:pPr>
            <a:r>
              <a:rPr lang="en-US" sz="2740" dirty="0">
                <a:solidFill>
                  <a:srgbClr val="FF7300"/>
                </a:solidFill>
                <a:latin typeface="Canva Sans"/>
                <a:ea typeface="Canva Sans"/>
                <a:cs typeface="Canva Sans"/>
                <a:sym typeface="Canva Sans"/>
              </a:rPr>
              <a:t>6:00 PM is Uber's peak rush hour in New York City.</a:t>
            </a:r>
          </a:p>
          <a:p>
            <a:pPr marL="591623" lvl="1" indent="-295812" algn="l">
              <a:lnSpc>
                <a:spcPts val="3836"/>
              </a:lnSpc>
              <a:spcBef>
                <a:spcPct val="0"/>
              </a:spcBef>
              <a:buFont typeface="Arial"/>
              <a:buChar char="•"/>
            </a:pPr>
            <a:r>
              <a:rPr lang="en-US" sz="2740" dirty="0">
                <a:solidFill>
                  <a:srgbClr val="FF7300"/>
                </a:solidFill>
                <a:latin typeface="Canva Sans"/>
                <a:ea typeface="Canva Sans"/>
                <a:cs typeface="Canva Sans"/>
                <a:sym typeface="Canva Sans"/>
              </a:rPr>
              <a:t>Most Uber trips start near Manhattan, New York.</a:t>
            </a:r>
          </a:p>
        </p:txBody>
      </p:sp>
      <p:sp>
        <p:nvSpPr>
          <p:cNvPr id="5" name="TextBox 5"/>
          <p:cNvSpPr txBox="1"/>
          <p:nvPr/>
        </p:nvSpPr>
        <p:spPr>
          <a:xfrm>
            <a:off x="1828800" y="2808136"/>
            <a:ext cx="2596864" cy="671018"/>
          </a:xfrm>
          <a:prstGeom prst="rect">
            <a:avLst/>
          </a:prstGeom>
        </p:spPr>
        <p:txBody>
          <a:bodyPr wrap="square" lIns="0" tIns="0" rIns="0" bIns="0" rtlCol="0" anchor="t">
            <a:spAutoFit/>
          </a:bodyPr>
          <a:lstStyle/>
          <a:p>
            <a:pPr algn="ctr">
              <a:lnSpc>
                <a:spcPts val="5599"/>
              </a:lnSpc>
              <a:spcBef>
                <a:spcPct val="0"/>
              </a:spcBef>
            </a:pPr>
            <a:r>
              <a:rPr lang="en-US" sz="3999" dirty="0">
                <a:solidFill>
                  <a:srgbClr val="FFFFFF"/>
                </a:solidFill>
                <a:latin typeface="Canva Sans"/>
                <a:ea typeface="Canva Sans"/>
                <a:cs typeface="Canva Sans"/>
                <a:sym typeface="Canva Sans"/>
              </a:rPr>
              <a:t>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2AF46923-6E4C-F7FB-2C83-224C28048447}"/>
              </a:ext>
            </a:extLst>
          </p:cNvPr>
          <p:cNvSpPr/>
          <p:nvPr/>
        </p:nvSpPr>
        <p:spPr>
          <a:xfrm>
            <a:off x="2842456" y="3600451"/>
            <a:ext cx="12603084" cy="3086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842458" y="3600450"/>
            <a:ext cx="12603085" cy="3086100"/>
            <a:chOff x="0" y="0"/>
            <a:chExt cx="3319331" cy="812800"/>
          </a:xfrm>
        </p:grpSpPr>
        <p:sp>
          <p:nvSpPr>
            <p:cNvPr id="13" name="Freeform 13"/>
            <p:cNvSpPr/>
            <p:nvPr/>
          </p:nvSpPr>
          <p:spPr>
            <a:xfrm>
              <a:off x="0" y="0"/>
              <a:ext cx="3319331" cy="812800"/>
            </a:xfrm>
            <a:custGeom>
              <a:avLst/>
              <a:gdLst/>
              <a:ahLst/>
              <a:cxnLst/>
              <a:rect l="l" t="t" r="r" b="b"/>
              <a:pathLst>
                <a:path w="3319331" h="812800">
                  <a:moveTo>
                    <a:pt x="0" y="0"/>
                  </a:moveTo>
                  <a:lnTo>
                    <a:pt x="3319331" y="0"/>
                  </a:lnTo>
                  <a:lnTo>
                    <a:pt x="3319331" y="812800"/>
                  </a:lnTo>
                  <a:lnTo>
                    <a:pt x="0" y="812800"/>
                  </a:lnTo>
                  <a:close/>
                </a:path>
              </a:pathLst>
            </a:custGeom>
            <a:solidFill>
              <a:srgbClr val="000000">
                <a:alpha val="0"/>
              </a:srgbClr>
            </a:solidFill>
            <a:ln w="38100" cap="sq">
              <a:solidFill>
                <a:srgbClr val="FF7300"/>
              </a:solidFill>
              <a:prstDash val="solid"/>
              <a:miter/>
            </a:ln>
          </p:spPr>
          <p:txBody>
            <a:bodyPr/>
            <a:lstStyle/>
            <a:p>
              <a:endParaRPr lang="en-US"/>
            </a:p>
          </p:txBody>
        </p:sp>
        <p:sp>
          <p:nvSpPr>
            <p:cNvPr id="14" name="TextBox 14"/>
            <p:cNvSpPr txBox="1"/>
            <p:nvPr/>
          </p:nvSpPr>
          <p:spPr>
            <a:xfrm>
              <a:off x="0" y="-38100"/>
              <a:ext cx="3319331" cy="850900"/>
            </a:xfrm>
            <a:prstGeom prst="rect">
              <a:avLst/>
            </a:prstGeom>
          </p:spPr>
          <p:txBody>
            <a:bodyPr lIns="50800" tIns="50800" rIns="50800" bIns="50800" rtlCol="0" anchor="ctr"/>
            <a:lstStyle/>
            <a:p>
              <a:pPr algn="ctr">
                <a:lnSpc>
                  <a:spcPts val="2659"/>
                </a:lnSpc>
              </a:pPr>
              <a:endParaRPr/>
            </a:p>
          </p:txBody>
        </p:sp>
      </p:grpSp>
      <p:sp>
        <p:nvSpPr>
          <p:cNvPr id="15" name="Freeform 15">
            <a:hlinkClick r:id="rId5" tooltip="https://www.linkedin.com/in/ahmed-elbhbaty/"/>
          </p:cNvPr>
          <p:cNvSpPr/>
          <p:nvPr/>
        </p:nvSpPr>
        <p:spPr>
          <a:xfrm>
            <a:off x="6827806" y="8034375"/>
            <a:ext cx="482790" cy="482790"/>
          </a:xfrm>
          <a:custGeom>
            <a:avLst/>
            <a:gdLst/>
            <a:ahLst/>
            <a:cxnLst/>
            <a:rect l="l" t="t" r="r" b="b"/>
            <a:pathLst>
              <a:path w="482790" h="482790">
                <a:moveTo>
                  <a:pt x="0" y="0"/>
                </a:moveTo>
                <a:lnTo>
                  <a:pt x="482790" y="0"/>
                </a:lnTo>
                <a:lnTo>
                  <a:pt x="482790" y="482790"/>
                </a:lnTo>
                <a:lnTo>
                  <a:pt x="0" y="4827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7491571" y="7945380"/>
            <a:ext cx="660780" cy="660780"/>
          </a:xfrm>
          <a:custGeom>
            <a:avLst/>
            <a:gdLst/>
            <a:ahLst/>
            <a:cxnLst/>
            <a:rect l="l" t="t" r="r" b="b"/>
            <a:pathLst>
              <a:path w="660780" h="660780">
                <a:moveTo>
                  <a:pt x="0" y="0"/>
                </a:moveTo>
                <a:lnTo>
                  <a:pt x="660780" y="0"/>
                </a:lnTo>
                <a:lnTo>
                  <a:pt x="660780" y="660780"/>
                </a:lnTo>
                <a:lnTo>
                  <a:pt x="0" y="660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2951520" y="3854101"/>
            <a:ext cx="12384959" cy="2321623"/>
          </a:xfrm>
          <a:prstGeom prst="rect">
            <a:avLst/>
          </a:prstGeom>
        </p:spPr>
        <p:txBody>
          <a:bodyPr lIns="0" tIns="0" rIns="0" bIns="0" rtlCol="0" anchor="t">
            <a:spAutoFit/>
          </a:bodyPr>
          <a:lstStyle/>
          <a:p>
            <a:pPr algn="ctr">
              <a:lnSpc>
                <a:spcPts val="19032"/>
              </a:lnSpc>
              <a:spcBef>
                <a:spcPct val="0"/>
              </a:spcBef>
            </a:pPr>
            <a:r>
              <a:rPr lang="en-US" sz="13594" dirty="0">
                <a:solidFill>
                  <a:srgbClr val="FFFFFF"/>
                </a:solidFill>
                <a:latin typeface="Montserrat Bold"/>
                <a:ea typeface="Montserrat Bold"/>
                <a:cs typeface="Montserrat Bold"/>
                <a:sym typeface="Montserrat Bold"/>
              </a:rPr>
              <a:t>THANK YOU</a:t>
            </a:r>
          </a:p>
        </p:txBody>
      </p:sp>
      <p:sp>
        <p:nvSpPr>
          <p:cNvPr id="18" name="TextBox 18"/>
          <p:cNvSpPr txBox="1"/>
          <p:nvPr/>
        </p:nvSpPr>
        <p:spPr>
          <a:xfrm>
            <a:off x="8200104" y="8114475"/>
            <a:ext cx="2685362" cy="322589"/>
          </a:xfrm>
          <a:prstGeom prst="rect">
            <a:avLst/>
          </a:prstGeom>
        </p:spPr>
        <p:txBody>
          <a:bodyPr wrap="square" lIns="0" tIns="0" rIns="0" bIns="0" rtlCol="0" anchor="t">
            <a:spAutoFit/>
          </a:bodyPr>
          <a:lstStyle/>
          <a:p>
            <a:pPr algn="ctr">
              <a:lnSpc>
                <a:spcPts val="2659"/>
              </a:lnSpc>
              <a:spcBef>
                <a:spcPct val="0"/>
              </a:spcBef>
            </a:pPr>
            <a:r>
              <a:rPr lang="en-US" sz="1899" dirty="0">
                <a:solidFill>
                  <a:srgbClr val="FFFFFF"/>
                </a:solidFill>
                <a:latin typeface="Canva Sans"/>
                <a:ea typeface="Canva Sans"/>
                <a:cs typeface="Canva Sans"/>
                <a:sym typeface="Canva Sans"/>
              </a:rPr>
              <a:t>elbhbaty@gmail.com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8750298" y="2328534"/>
            <a:ext cx="8394248" cy="5594767"/>
          </a:xfrm>
          <a:custGeom>
            <a:avLst/>
            <a:gdLst/>
            <a:ahLst/>
            <a:cxnLst/>
            <a:rect l="l" t="t" r="r" b="b"/>
            <a:pathLst>
              <a:path w="8394248" h="5594767">
                <a:moveTo>
                  <a:pt x="0" y="0"/>
                </a:moveTo>
                <a:lnTo>
                  <a:pt x="8394249" y="0"/>
                </a:lnTo>
                <a:lnTo>
                  <a:pt x="8394249" y="5594766"/>
                </a:lnTo>
                <a:lnTo>
                  <a:pt x="0" y="559476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2511" y="2535462"/>
            <a:ext cx="7649538" cy="5090829"/>
          </a:xfrm>
          <a:prstGeom prst="rect">
            <a:avLst/>
          </a:prstGeom>
        </p:spPr>
        <p:txBody>
          <a:bodyPr lIns="0" tIns="0" rIns="0" bIns="0" rtlCol="0" anchor="t">
            <a:spAutoFit/>
          </a:bodyPr>
          <a:lstStyle/>
          <a:p>
            <a:pPr marL="701096" lvl="1" indent="-350548" algn="ctr">
              <a:lnSpc>
                <a:spcPts val="4546"/>
              </a:lnSpc>
              <a:spcBef>
                <a:spcPct val="0"/>
              </a:spcBef>
              <a:buFont typeface="Arial"/>
              <a:buChar char="•"/>
            </a:pPr>
            <a:r>
              <a:rPr lang="en-US" sz="3247">
                <a:solidFill>
                  <a:srgbClr val="FFFFFF"/>
                </a:solidFill>
                <a:latin typeface="Canva Sans"/>
                <a:ea typeface="Canva Sans"/>
                <a:cs typeface="Canva Sans"/>
                <a:sym typeface="Canva Sans"/>
              </a:rPr>
              <a:t>Many people daily use taxi services around the world to move around urban areas. Some do not own cars while others do not intentionally drive their cars due to their busy schedule.</a:t>
            </a:r>
          </a:p>
          <a:p>
            <a:pPr algn="ctr">
              <a:lnSpc>
                <a:spcPts val="4546"/>
              </a:lnSpc>
              <a:spcBef>
                <a:spcPct val="0"/>
              </a:spcBef>
            </a:pPr>
            <a:endParaRPr lang="en-US" sz="3247">
              <a:solidFill>
                <a:srgbClr val="FFFFFF"/>
              </a:solidFill>
              <a:latin typeface="Canva Sans"/>
              <a:ea typeface="Canva Sans"/>
              <a:cs typeface="Canva Sans"/>
              <a:sym typeface="Canva Sans"/>
            </a:endParaRPr>
          </a:p>
          <a:p>
            <a:pPr marL="680083" lvl="1" indent="-340042" algn="ctr">
              <a:lnSpc>
                <a:spcPts val="4409"/>
              </a:lnSpc>
              <a:spcBef>
                <a:spcPct val="0"/>
              </a:spcBef>
              <a:buFont typeface="Arial"/>
              <a:buChar char="•"/>
            </a:pPr>
            <a:r>
              <a:rPr lang="en-US" sz="3149">
                <a:solidFill>
                  <a:srgbClr val="FFFFFF"/>
                </a:solidFill>
                <a:latin typeface="Canva Sans"/>
                <a:ea typeface="Canva Sans"/>
                <a:cs typeface="Canva Sans"/>
                <a:sym typeface="Canva Sans"/>
              </a:rPr>
              <a:t> </a:t>
            </a:r>
            <a:r>
              <a:rPr lang="en-US" sz="3149">
                <a:solidFill>
                  <a:srgbClr val="FFFFFF"/>
                </a:solidFill>
                <a:latin typeface="Canva Sans Bold"/>
                <a:ea typeface="Canva Sans Bold"/>
                <a:cs typeface="Canva Sans Bold"/>
                <a:sym typeface="Canva Sans Bold"/>
              </a:rPr>
              <a:t>Uber</a:t>
            </a:r>
            <a:r>
              <a:rPr lang="en-US" sz="3149">
                <a:solidFill>
                  <a:srgbClr val="FFFFFF"/>
                </a:solidFill>
                <a:latin typeface="Canva Sans"/>
                <a:ea typeface="Canva Sans"/>
                <a:cs typeface="Canva Sans"/>
                <a:sym typeface="Canva Sans"/>
              </a:rPr>
              <a:t> is one of the world leaders in this field.</a:t>
            </a:r>
          </a:p>
        </p:txBody>
      </p:sp>
      <p:sp>
        <p:nvSpPr>
          <p:cNvPr id="4" name="Freeform 4"/>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10194853" y="6923650"/>
            <a:ext cx="5734899" cy="2496368"/>
          </a:xfrm>
          <a:custGeom>
            <a:avLst/>
            <a:gdLst/>
            <a:ahLst/>
            <a:cxnLst/>
            <a:rect l="l" t="t" r="r" b="b"/>
            <a:pathLst>
              <a:path w="5734899" h="2496368">
                <a:moveTo>
                  <a:pt x="0" y="0"/>
                </a:moveTo>
                <a:lnTo>
                  <a:pt x="5734899" y="0"/>
                </a:lnTo>
                <a:lnTo>
                  <a:pt x="5734899" y="2496368"/>
                </a:lnTo>
                <a:lnTo>
                  <a:pt x="0" y="2496368"/>
                </a:lnTo>
                <a:lnTo>
                  <a:pt x="0" y="0"/>
                </a:lnTo>
                <a:close/>
              </a:path>
            </a:pathLst>
          </a:custGeom>
          <a:blipFill>
            <a:blip r:embed="rId2"/>
            <a:stretch>
              <a:fillRect/>
            </a:stretch>
          </a:blipFill>
        </p:spPr>
        <p:txBody>
          <a:bodyPr/>
          <a:lstStyle/>
          <a:p>
            <a:endParaRPr lang="en-US"/>
          </a:p>
        </p:txBody>
      </p:sp>
      <p:sp>
        <p:nvSpPr>
          <p:cNvPr id="3" name="Freeform 3"/>
          <p:cNvSpPr/>
          <p:nvPr/>
        </p:nvSpPr>
        <p:spPr>
          <a:xfrm>
            <a:off x="1467939" y="1372948"/>
            <a:ext cx="3944986" cy="3650905"/>
          </a:xfrm>
          <a:custGeom>
            <a:avLst/>
            <a:gdLst/>
            <a:ahLst/>
            <a:cxnLst/>
            <a:rect l="l" t="t" r="r" b="b"/>
            <a:pathLst>
              <a:path w="3944986" h="3650905">
                <a:moveTo>
                  <a:pt x="0" y="0"/>
                </a:moveTo>
                <a:lnTo>
                  <a:pt x="3944986" y="0"/>
                </a:lnTo>
                <a:lnTo>
                  <a:pt x="3944986" y="3650906"/>
                </a:lnTo>
                <a:lnTo>
                  <a:pt x="0" y="3650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012258" y="1552318"/>
            <a:ext cx="12902038" cy="1646084"/>
          </a:xfrm>
          <a:prstGeom prst="rect">
            <a:avLst/>
          </a:prstGeom>
        </p:spPr>
        <p:txBody>
          <a:bodyPr lIns="0" tIns="0" rIns="0" bIns="0" rtlCol="0" anchor="t">
            <a:spAutoFit/>
          </a:bodyPr>
          <a:lstStyle/>
          <a:p>
            <a:pPr marL="679084" lvl="1" indent="-339542" algn="ctr">
              <a:lnSpc>
                <a:spcPts val="4403"/>
              </a:lnSpc>
              <a:spcBef>
                <a:spcPct val="0"/>
              </a:spcBef>
              <a:buFont typeface="Arial"/>
              <a:buChar char="•"/>
            </a:pPr>
            <a:r>
              <a:rPr lang="en-US" sz="3145">
                <a:solidFill>
                  <a:srgbClr val="FFFFFF"/>
                </a:solidFill>
                <a:latin typeface="Canva Sans"/>
                <a:ea typeface="Canva Sans"/>
                <a:cs typeface="Canva Sans"/>
                <a:sym typeface="Canva Sans"/>
              </a:rPr>
              <a:t>By analyzing Uber trips, we can depict many patterns, such as</a:t>
            </a:r>
          </a:p>
          <a:p>
            <a:pPr algn="ctr">
              <a:lnSpc>
                <a:spcPts val="4403"/>
              </a:lnSpc>
              <a:spcBef>
                <a:spcPct val="0"/>
              </a:spcBef>
            </a:pPr>
            <a:r>
              <a:rPr lang="en-US" sz="3145">
                <a:solidFill>
                  <a:srgbClr val="FFFFFF"/>
                </a:solidFill>
                <a:latin typeface="Canva Sans"/>
                <a:ea typeface="Canva Sans"/>
                <a:cs typeface="Canva Sans"/>
                <a:sym typeface="Canva Sans"/>
              </a:rPr>
              <a:t>- The day with the highest and lowest trips. </a:t>
            </a:r>
          </a:p>
          <a:p>
            <a:pPr algn="ctr">
              <a:lnSpc>
                <a:spcPts val="4403"/>
              </a:lnSpc>
              <a:spcBef>
                <a:spcPct val="0"/>
              </a:spcBef>
            </a:pPr>
            <a:r>
              <a:rPr lang="en-US" sz="3145">
                <a:solidFill>
                  <a:srgbClr val="FFFFFF"/>
                </a:solidFill>
                <a:latin typeface="Canva Sans"/>
                <a:ea typeface="Canva Sans"/>
                <a:cs typeface="Canva Sans"/>
                <a:sym typeface="Canva Sans"/>
              </a:rPr>
              <a:t>                     - The busiest hours for Uber and many other patterns.</a:t>
            </a:r>
          </a:p>
        </p:txBody>
      </p:sp>
      <p:sp>
        <p:nvSpPr>
          <p:cNvPr id="5" name="TextBox 5"/>
          <p:cNvSpPr txBox="1"/>
          <p:nvPr/>
        </p:nvSpPr>
        <p:spPr>
          <a:xfrm>
            <a:off x="1467939" y="5439470"/>
            <a:ext cx="15175043" cy="1082690"/>
          </a:xfrm>
          <a:prstGeom prst="rect">
            <a:avLst/>
          </a:prstGeom>
        </p:spPr>
        <p:txBody>
          <a:bodyPr lIns="0" tIns="0" rIns="0" bIns="0" rtlCol="0" anchor="t">
            <a:spAutoFit/>
          </a:bodyPr>
          <a:lstStyle/>
          <a:p>
            <a:pPr marL="674562" lvl="1" indent="-337281" algn="ctr">
              <a:lnSpc>
                <a:spcPts val="4374"/>
              </a:lnSpc>
              <a:spcBef>
                <a:spcPct val="0"/>
              </a:spcBef>
              <a:buFont typeface="Arial"/>
              <a:buChar char="•"/>
            </a:pPr>
            <a:r>
              <a:rPr lang="en-US" sz="3124">
                <a:solidFill>
                  <a:srgbClr val="FFFFFF"/>
                </a:solidFill>
                <a:latin typeface="Canva Sans"/>
                <a:ea typeface="Canva Sans"/>
                <a:cs typeface="Canva Sans"/>
                <a:sym typeface="Canva Sans"/>
              </a:rPr>
              <a:t>The dataset we will use here is based on </a:t>
            </a:r>
            <a:r>
              <a:rPr lang="en-US" sz="3124">
                <a:solidFill>
                  <a:srgbClr val="FFFFFF"/>
                </a:solidFill>
                <a:latin typeface="Canva Sans Bold"/>
                <a:ea typeface="Canva Sans Bold"/>
                <a:cs typeface="Canva Sans Bold"/>
                <a:sym typeface="Canva Sans Bold"/>
              </a:rPr>
              <a:t>Uber</a:t>
            </a:r>
            <a:r>
              <a:rPr lang="en-US" sz="3124">
                <a:solidFill>
                  <a:srgbClr val="FFFFFF"/>
                </a:solidFill>
                <a:latin typeface="Canva Sans"/>
                <a:ea typeface="Canva Sans"/>
                <a:cs typeface="Canva Sans"/>
                <a:sym typeface="Canva Sans"/>
              </a:rPr>
              <a:t> trips in New York City, a city with a complex transportation system. With a very large population.</a:t>
            </a:r>
          </a:p>
        </p:txBody>
      </p:sp>
      <p:sp>
        <p:nvSpPr>
          <p:cNvPr id="6" name="Freeform 6"/>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TextBox 2"/>
          <p:cNvSpPr txBox="1"/>
          <p:nvPr/>
        </p:nvSpPr>
        <p:spPr>
          <a:xfrm>
            <a:off x="1028700" y="2486574"/>
            <a:ext cx="11413304" cy="4406265"/>
          </a:xfrm>
          <a:prstGeom prst="rect">
            <a:avLst/>
          </a:prstGeom>
        </p:spPr>
        <p:txBody>
          <a:bodyPr lIns="0" tIns="0" rIns="0" bIns="0" rtlCol="0" anchor="t">
            <a:spAutoFit/>
          </a:bodyPr>
          <a:lstStyle/>
          <a:p>
            <a:pPr marL="680085" lvl="1" indent="-340042" algn="ctr">
              <a:lnSpc>
                <a:spcPts val="4409"/>
              </a:lnSpc>
              <a:spcBef>
                <a:spcPct val="0"/>
              </a:spcBef>
              <a:buFont typeface="Arial"/>
              <a:buChar char="•"/>
            </a:pPr>
            <a:r>
              <a:rPr lang="en-US" sz="3150">
                <a:solidFill>
                  <a:srgbClr val="FFFFFF"/>
                </a:solidFill>
                <a:latin typeface="Canva Sans"/>
                <a:ea typeface="Canva Sans"/>
                <a:cs typeface="Canva Sans"/>
                <a:sym typeface="Canva Sans"/>
              </a:rPr>
              <a:t>The dataset we have about 4.5 million trips in New York City for the months of April through September.</a:t>
            </a:r>
          </a:p>
          <a:p>
            <a:pPr algn="ctr">
              <a:lnSpc>
                <a:spcPts val="4409"/>
              </a:lnSpc>
              <a:spcBef>
                <a:spcPct val="0"/>
              </a:spcBef>
            </a:pPr>
            <a:endParaRPr lang="en-US" sz="3150">
              <a:solidFill>
                <a:srgbClr val="FFFFFF"/>
              </a:solidFill>
              <a:latin typeface="Canva Sans"/>
              <a:ea typeface="Canva Sans"/>
              <a:cs typeface="Canva Sans"/>
              <a:sym typeface="Canva Sans"/>
            </a:endParaRPr>
          </a:p>
          <a:p>
            <a:pPr marL="680085" lvl="1" indent="-340042" algn="ctr">
              <a:lnSpc>
                <a:spcPts val="4409"/>
              </a:lnSpc>
              <a:spcBef>
                <a:spcPct val="0"/>
              </a:spcBef>
              <a:buFont typeface="Arial"/>
              <a:buChar char="•"/>
            </a:pPr>
            <a:r>
              <a:rPr lang="en-US" sz="3150">
                <a:solidFill>
                  <a:srgbClr val="FFFFFF"/>
                </a:solidFill>
                <a:latin typeface="Canva Sans"/>
                <a:ea typeface="Canva Sans"/>
                <a:cs typeface="Canva Sans"/>
                <a:sym typeface="Canva Sans"/>
              </a:rPr>
              <a:t>In the period between January and June, about 14.3 million trips took place</a:t>
            </a:r>
          </a:p>
          <a:p>
            <a:pPr algn="ctr">
              <a:lnSpc>
                <a:spcPts val="4409"/>
              </a:lnSpc>
              <a:spcBef>
                <a:spcPct val="0"/>
              </a:spcBef>
            </a:pPr>
            <a:endParaRPr lang="en-US" sz="3150">
              <a:solidFill>
                <a:srgbClr val="FFFFFF"/>
              </a:solidFill>
              <a:latin typeface="Canva Sans"/>
              <a:ea typeface="Canva Sans"/>
              <a:cs typeface="Canva Sans"/>
              <a:sym typeface="Canva Sans"/>
            </a:endParaRPr>
          </a:p>
          <a:p>
            <a:pPr marL="680085" lvl="1" indent="-340042" algn="ctr">
              <a:lnSpc>
                <a:spcPts val="4409"/>
              </a:lnSpc>
              <a:spcBef>
                <a:spcPct val="0"/>
              </a:spcBef>
              <a:buFont typeface="Arial"/>
              <a:buChar char="•"/>
            </a:pPr>
            <a:r>
              <a:rPr lang="en-US" sz="3150">
                <a:solidFill>
                  <a:srgbClr val="FFFFFF"/>
                </a:solidFill>
                <a:latin typeface="Canva Sans"/>
                <a:ea typeface="Canva Sans"/>
                <a:cs typeface="Canva Sans"/>
                <a:sym typeface="Canva Sans"/>
              </a:rPr>
              <a:t>Our analysis will be for only September it contains about 1.02 million trips</a:t>
            </a:r>
          </a:p>
        </p:txBody>
      </p:sp>
      <p:sp>
        <p:nvSpPr>
          <p:cNvPr id="3" name="Freeform 3"/>
          <p:cNvSpPr/>
          <p:nvPr/>
        </p:nvSpPr>
        <p:spPr>
          <a:xfrm>
            <a:off x="13155473" y="5143500"/>
            <a:ext cx="4103827" cy="4114800"/>
          </a:xfrm>
          <a:custGeom>
            <a:avLst/>
            <a:gdLst/>
            <a:ahLst/>
            <a:cxnLst/>
            <a:rect l="l" t="t" r="r" b="b"/>
            <a:pathLst>
              <a:path w="4103827" h="4114800">
                <a:moveTo>
                  <a:pt x="0" y="0"/>
                </a:moveTo>
                <a:lnTo>
                  <a:pt x="4103827" y="0"/>
                </a:lnTo>
                <a:lnTo>
                  <a:pt x="41038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2167384" y="1717675"/>
            <a:ext cx="13953232" cy="6484650"/>
          </a:xfrm>
          <a:custGeom>
            <a:avLst/>
            <a:gdLst/>
            <a:ahLst/>
            <a:cxnLst/>
            <a:rect l="l" t="t" r="r" b="b"/>
            <a:pathLst>
              <a:path w="13953232" h="6484650">
                <a:moveTo>
                  <a:pt x="0" y="0"/>
                </a:moveTo>
                <a:lnTo>
                  <a:pt x="13953232" y="0"/>
                </a:lnTo>
                <a:lnTo>
                  <a:pt x="13953232" y="6484650"/>
                </a:lnTo>
                <a:lnTo>
                  <a:pt x="0" y="6484650"/>
                </a:lnTo>
                <a:lnTo>
                  <a:pt x="0" y="0"/>
                </a:lnTo>
                <a:close/>
              </a:path>
            </a:pathLst>
          </a:custGeom>
          <a:blipFill>
            <a:blip r:embed="rId2"/>
            <a:stretch>
              <a:fillRect/>
            </a:stretch>
          </a:blipFill>
        </p:spPr>
        <p:txBody>
          <a:bodyPr/>
          <a:lstStyle/>
          <a:p>
            <a:endParaRPr lang="en-US"/>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360520" y="8402350"/>
            <a:ext cx="10210681" cy="389255"/>
          </a:xfrm>
          <a:prstGeom prst="rect">
            <a:avLst/>
          </a:prstGeom>
        </p:spPr>
        <p:txBody>
          <a:bodyPr lIns="0" tIns="0" rIns="0" bIns="0" rtlCol="0" anchor="t">
            <a:spAutoFit/>
          </a:bodyPr>
          <a:lstStyle/>
          <a:p>
            <a:pPr marL="496569" lvl="1" indent="-248284">
              <a:lnSpc>
                <a:spcPts val="3219"/>
              </a:lnSpc>
              <a:spcBef>
                <a:spcPct val="0"/>
              </a:spcBef>
              <a:buFont typeface="Arial"/>
              <a:buChar char="•"/>
            </a:pPr>
            <a:r>
              <a:rPr lang="en-US" sz="2299" dirty="0">
                <a:solidFill>
                  <a:srgbClr val="FF7300"/>
                </a:solidFill>
                <a:latin typeface="Canva Sans"/>
                <a:ea typeface="Canva Sans"/>
                <a:cs typeface="Canva Sans"/>
                <a:sym typeface="Canva Sans"/>
              </a:rPr>
              <a:t>Trips increase gradually from the beginning of the week until the end.</a:t>
            </a:r>
          </a:p>
        </p:txBody>
      </p:sp>
      <p:sp>
        <p:nvSpPr>
          <p:cNvPr id="5" name="TextBox 5"/>
          <p:cNvSpPr txBox="1"/>
          <p:nvPr/>
        </p:nvSpPr>
        <p:spPr>
          <a:xfrm>
            <a:off x="4360520" y="8944308"/>
            <a:ext cx="15610176" cy="389255"/>
          </a:xfrm>
          <a:prstGeom prst="rect">
            <a:avLst/>
          </a:prstGeom>
        </p:spPr>
        <p:txBody>
          <a:bodyPr lIns="0" tIns="0" rIns="0" bIns="0" rtlCol="0" anchor="t">
            <a:spAutoFit/>
          </a:bodyPr>
          <a:lstStyle/>
          <a:p>
            <a:pPr marL="496569" lvl="1" indent="-248284" algn="l">
              <a:lnSpc>
                <a:spcPts val="3219"/>
              </a:lnSpc>
              <a:spcBef>
                <a:spcPct val="0"/>
              </a:spcBef>
              <a:buFont typeface="Arial"/>
              <a:buChar char="•"/>
            </a:pPr>
            <a:r>
              <a:rPr lang="en-US" sz="2299" dirty="0">
                <a:solidFill>
                  <a:srgbClr val="FF7300"/>
                </a:solidFill>
                <a:latin typeface="Canva Sans"/>
                <a:ea typeface="Canva Sans"/>
                <a:cs typeface="Canva Sans"/>
                <a:sym typeface="Canva Sans"/>
              </a:rPr>
              <a:t>The number of flights on September 1, 2014 is 20,000 Trips.</a:t>
            </a:r>
          </a:p>
        </p:txBody>
      </p:sp>
      <p:sp>
        <p:nvSpPr>
          <p:cNvPr id="6" name="TextBox 6"/>
          <p:cNvSpPr txBox="1"/>
          <p:nvPr/>
        </p:nvSpPr>
        <p:spPr>
          <a:xfrm>
            <a:off x="5081647" y="962025"/>
            <a:ext cx="8124706" cy="555625"/>
          </a:xfrm>
          <a:prstGeom prst="rect">
            <a:avLst/>
          </a:prstGeom>
        </p:spPr>
        <p:txBody>
          <a:bodyPr lIns="0" tIns="0" rIns="0" bIns="0" rtlCol="0" anchor="t">
            <a:spAutoFit/>
          </a:bodyPr>
          <a:lstStyle/>
          <a:p>
            <a:pPr algn="ctr">
              <a:lnSpc>
                <a:spcPts val="4549"/>
              </a:lnSpc>
              <a:spcBef>
                <a:spcPct val="0"/>
              </a:spcBef>
            </a:pPr>
            <a:r>
              <a:rPr lang="en-US" sz="3249">
                <a:solidFill>
                  <a:srgbClr val="FFFFFF"/>
                </a:solidFill>
                <a:latin typeface="Canva Sans"/>
                <a:ea typeface="Canva Sans"/>
                <a:cs typeface="Canva Sans"/>
                <a:sym typeface="Canva Sans"/>
              </a:rPr>
              <a:t>Analysis of Uber trips in September 2014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590918" y="1676659"/>
            <a:ext cx="11106163" cy="6933682"/>
          </a:xfrm>
          <a:custGeom>
            <a:avLst/>
            <a:gdLst/>
            <a:ahLst/>
            <a:cxnLst/>
            <a:rect l="l" t="t" r="r" b="b"/>
            <a:pathLst>
              <a:path w="11106163" h="6933682">
                <a:moveTo>
                  <a:pt x="0" y="0"/>
                </a:moveTo>
                <a:lnTo>
                  <a:pt x="11106164" y="0"/>
                </a:lnTo>
                <a:lnTo>
                  <a:pt x="11106164" y="6933682"/>
                </a:lnTo>
                <a:lnTo>
                  <a:pt x="0" y="693368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425851" y="962025"/>
            <a:ext cx="9436298" cy="555625"/>
          </a:xfrm>
          <a:prstGeom prst="rect">
            <a:avLst/>
          </a:prstGeom>
        </p:spPr>
        <p:txBody>
          <a:bodyPr lIns="0" tIns="0" rIns="0" bIns="0" rtlCol="0" anchor="t">
            <a:spAutoFit/>
          </a:bodyPr>
          <a:lstStyle/>
          <a:p>
            <a:pPr algn="ctr">
              <a:lnSpc>
                <a:spcPts val="4549"/>
              </a:lnSpc>
              <a:spcBef>
                <a:spcPct val="0"/>
              </a:spcBef>
            </a:pPr>
            <a:r>
              <a:rPr lang="en-US" sz="3249">
                <a:solidFill>
                  <a:srgbClr val="FFFFFF"/>
                </a:solidFill>
                <a:latin typeface="Canva Sans"/>
                <a:ea typeface="Canva Sans"/>
                <a:cs typeface="Canva Sans"/>
                <a:sym typeface="Canva Sans"/>
              </a:rPr>
              <a:t>Number of Trips during weekdays in September</a:t>
            </a:r>
          </a:p>
        </p:txBody>
      </p:sp>
      <p:sp>
        <p:nvSpPr>
          <p:cNvPr id="5" name="TextBox 5"/>
          <p:cNvSpPr txBox="1"/>
          <p:nvPr/>
        </p:nvSpPr>
        <p:spPr>
          <a:xfrm>
            <a:off x="2209801" y="8925560"/>
            <a:ext cx="13832080" cy="383888"/>
          </a:xfrm>
          <a:prstGeom prst="rect">
            <a:avLst/>
          </a:prstGeom>
        </p:spPr>
        <p:txBody>
          <a:bodyPr wrap="square" lIns="0" tIns="0" rIns="0" bIns="0" rtlCol="0" anchor="t">
            <a:spAutoFit/>
          </a:bodyPr>
          <a:lstStyle/>
          <a:p>
            <a:pPr marL="496569" lvl="1" indent="-248284" algn="ctr">
              <a:lnSpc>
                <a:spcPts val="3219"/>
              </a:lnSpc>
              <a:spcBef>
                <a:spcPct val="0"/>
              </a:spcBef>
              <a:buFont typeface="Arial"/>
              <a:buChar char="•"/>
            </a:pPr>
            <a:r>
              <a:rPr lang="en-US" sz="2299" dirty="0">
                <a:solidFill>
                  <a:srgbClr val="FF7300"/>
                </a:solidFill>
                <a:latin typeface="Canva Sans"/>
                <a:ea typeface="Canva Sans"/>
                <a:cs typeface="Canva Sans"/>
                <a:sym typeface="Canva Sans"/>
              </a:rPr>
              <a:t>It seems that people in New York prefer to rest at home on Sunday to prepare for a busy week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2999048" y="1867492"/>
            <a:ext cx="12289903" cy="6376440"/>
          </a:xfrm>
          <a:custGeom>
            <a:avLst/>
            <a:gdLst/>
            <a:ahLst/>
            <a:cxnLst/>
            <a:rect l="l" t="t" r="r" b="b"/>
            <a:pathLst>
              <a:path w="12289903" h="6376440">
                <a:moveTo>
                  <a:pt x="0" y="0"/>
                </a:moveTo>
                <a:lnTo>
                  <a:pt x="12289904" y="0"/>
                </a:lnTo>
                <a:lnTo>
                  <a:pt x="12289904" y="6376440"/>
                </a:lnTo>
                <a:lnTo>
                  <a:pt x="0" y="63764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291715" y="962025"/>
            <a:ext cx="13704570" cy="555625"/>
          </a:xfrm>
          <a:prstGeom prst="rect">
            <a:avLst/>
          </a:prstGeom>
        </p:spPr>
        <p:txBody>
          <a:bodyPr lIns="0" tIns="0" rIns="0" bIns="0" rtlCol="0" anchor="t">
            <a:spAutoFit/>
          </a:bodyPr>
          <a:lstStyle/>
          <a:p>
            <a:pPr algn="ctr">
              <a:lnSpc>
                <a:spcPts val="4549"/>
              </a:lnSpc>
              <a:spcBef>
                <a:spcPct val="0"/>
              </a:spcBef>
            </a:pPr>
            <a:r>
              <a:rPr lang="en-US" sz="3249">
                <a:solidFill>
                  <a:srgbClr val="FFFFFF"/>
                </a:solidFill>
                <a:latin typeface="Canva Sans"/>
                <a:ea typeface="Canva Sans"/>
                <a:cs typeface="Canva Sans"/>
                <a:sym typeface="Canva Sans"/>
              </a:rPr>
              <a:t>Peak hours (largest number of requests for Uber trips during the day)</a:t>
            </a:r>
          </a:p>
        </p:txBody>
      </p:sp>
      <p:sp>
        <p:nvSpPr>
          <p:cNvPr id="4" name="TextBox 4"/>
          <p:cNvSpPr txBox="1"/>
          <p:nvPr/>
        </p:nvSpPr>
        <p:spPr>
          <a:xfrm>
            <a:off x="4024908" y="8546149"/>
            <a:ext cx="10456902" cy="389255"/>
          </a:xfrm>
          <a:prstGeom prst="rect">
            <a:avLst/>
          </a:prstGeom>
        </p:spPr>
        <p:txBody>
          <a:bodyPr lIns="0" tIns="0" rIns="0" bIns="0" rtlCol="0" anchor="t">
            <a:spAutoFit/>
          </a:bodyPr>
          <a:lstStyle/>
          <a:p>
            <a:pPr marL="496569" lvl="1" indent="-248284" algn="ctr">
              <a:lnSpc>
                <a:spcPts val="3219"/>
              </a:lnSpc>
              <a:spcBef>
                <a:spcPct val="0"/>
              </a:spcBef>
              <a:buFont typeface="Arial"/>
              <a:buChar char="•"/>
            </a:pPr>
            <a:r>
              <a:rPr lang="en-US" sz="2299">
                <a:solidFill>
                  <a:srgbClr val="FF7300"/>
                </a:solidFill>
                <a:latin typeface="Canva Sans"/>
                <a:ea typeface="Canva Sans"/>
                <a:cs typeface="Canva Sans"/>
                <a:sym typeface="Canva Sans"/>
              </a:rPr>
              <a:t>Peak hours extend from 15:00 to 21:00, i.e. from 03:00 pm to 9:00 pm.</a:t>
            </a:r>
          </a:p>
        </p:txBody>
      </p:sp>
      <p:sp>
        <p:nvSpPr>
          <p:cNvPr id="5" name="Freeform 5"/>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024908" y="9059863"/>
            <a:ext cx="8779907" cy="389255"/>
          </a:xfrm>
          <a:prstGeom prst="rect">
            <a:avLst/>
          </a:prstGeom>
        </p:spPr>
        <p:txBody>
          <a:bodyPr lIns="0" tIns="0" rIns="0" bIns="0" rtlCol="0" anchor="t">
            <a:spAutoFit/>
          </a:bodyPr>
          <a:lstStyle/>
          <a:p>
            <a:pPr marL="496569" lvl="1" indent="-248284" algn="ctr">
              <a:lnSpc>
                <a:spcPts val="3219"/>
              </a:lnSpc>
              <a:spcBef>
                <a:spcPct val="0"/>
              </a:spcBef>
              <a:buFont typeface="Arial"/>
              <a:buChar char="•"/>
            </a:pPr>
            <a:r>
              <a:rPr lang="en-US" sz="2299">
                <a:solidFill>
                  <a:srgbClr val="FF7300"/>
                </a:solidFill>
                <a:latin typeface="Canva Sans"/>
                <a:ea typeface="Canva Sans"/>
                <a:cs typeface="Canva Sans"/>
                <a:sym typeface="Canva Sans"/>
              </a:rPr>
              <a:t>The maximum peak hour of the day is at 18:00, i.e. 6:00 PM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6434166" y="1494158"/>
            <a:ext cx="10825134" cy="7298683"/>
          </a:xfrm>
          <a:custGeom>
            <a:avLst/>
            <a:gdLst/>
            <a:ahLst/>
            <a:cxnLst/>
            <a:rect l="l" t="t" r="r" b="b"/>
            <a:pathLst>
              <a:path w="10825134" h="7298683">
                <a:moveTo>
                  <a:pt x="0" y="0"/>
                </a:moveTo>
                <a:lnTo>
                  <a:pt x="10825134" y="0"/>
                </a:lnTo>
                <a:lnTo>
                  <a:pt x="10825134" y="7298684"/>
                </a:lnTo>
                <a:lnTo>
                  <a:pt x="0" y="7298684"/>
                </a:lnTo>
                <a:lnTo>
                  <a:pt x="0" y="0"/>
                </a:lnTo>
                <a:close/>
              </a:path>
            </a:pathLst>
          </a:custGeom>
          <a:blipFill>
            <a:blip r:embed="rId2"/>
            <a:stretch>
              <a:fillRect/>
            </a:stretch>
          </a:blipFill>
        </p:spPr>
        <p:txBody>
          <a:bodyPr/>
          <a:lstStyle/>
          <a:p>
            <a:endParaRPr lang="en-US"/>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47856" y="2420937"/>
            <a:ext cx="5018903" cy="2369821"/>
          </a:xfrm>
          <a:prstGeom prst="rect">
            <a:avLst/>
          </a:prstGeom>
        </p:spPr>
        <p:txBody>
          <a:bodyPr lIns="0" tIns="0" rIns="0" bIns="0" rtlCol="0" anchor="t">
            <a:spAutoFit/>
          </a:bodyPr>
          <a:lstStyle/>
          <a:p>
            <a:pPr algn="ctr">
              <a:lnSpc>
                <a:spcPts val="3779"/>
              </a:lnSpc>
              <a:spcBef>
                <a:spcPct val="0"/>
              </a:spcBef>
            </a:pPr>
            <a:r>
              <a:rPr lang="en-US" sz="2699">
                <a:solidFill>
                  <a:srgbClr val="FFFFFF"/>
                </a:solidFill>
                <a:latin typeface="Canva Sans"/>
                <a:ea typeface="Canva Sans"/>
                <a:cs typeface="Canva Sans"/>
                <a:sym typeface="Canva Sans"/>
              </a:rPr>
              <a:t>Since we have data about latitude and longitude, we can also plot the density of Uber trips according to the areas in New York City</a:t>
            </a:r>
          </a:p>
        </p:txBody>
      </p:sp>
      <p:sp>
        <p:nvSpPr>
          <p:cNvPr id="5" name="TextBox 5"/>
          <p:cNvSpPr txBox="1"/>
          <p:nvPr/>
        </p:nvSpPr>
        <p:spPr>
          <a:xfrm>
            <a:off x="947856" y="6288180"/>
            <a:ext cx="5018903" cy="1189355"/>
          </a:xfrm>
          <a:prstGeom prst="rect">
            <a:avLst/>
          </a:prstGeom>
        </p:spPr>
        <p:txBody>
          <a:bodyPr lIns="0" tIns="0" rIns="0" bIns="0" rtlCol="0" anchor="t">
            <a:spAutoFit/>
          </a:bodyPr>
          <a:lstStyle/>
          <a:p>
            <a:pPr algn="ctr">
              <a:lnSpc>
                <a:spcPts val="3219"/>
              </a:lnSpc>
              <a:spcBef>
                <a:spcPct val="0"/>
              </a:spcBef>
            </a:pPr>
            <a:r>
              <a:rPr lang="en-US" sz="2299">
                <a:solidFill>
                  <a:srgbClr val="FF7300"/>
                </a:solidFill>
                <a:latin typeface="Canva Sans"/>
                <a:ea typeface="Canva Sans"/>
                <a:cs typeface="Canva Sans"/>
                <a:sym typeface="Canva Sans"/>
              </a:rPr>
              <a:t>The region with the most requests for Uber is located between </a:t>
            </a:r>
            <a:r>
              <a:rPr lang="en-US" sz="2299" u="sng">
                <a:solidFill>
                  <a:srgbClr val="FF7300"/>
                </a:solidFill>
                <a:latin typeface="Canva Sans"/>
                <a:ea typeface="Canva Sans"/>
                <a:cs typeface="Canva Sans"/>
                <a:sym typeface="Canva Sans"/>
              </a:rPr>
              <a:t>longitude </a:t>
            </a:r>
            <a:r>
              <a:rPr lang="en-US" sz="2299" u="sng">
                <a:solidFill>
                  <a:srgbClr val="FF7300"/>
                </a:solidFill>
                <a:latin typeface="Canva Sans Bold"/>
                <a:ea typeface="Canva Sans Bold"/>
                <a:cs typeface="Canva Sans Bold"/>
                <a:sym typeface="Canva Sans Bold"/>
              </a:rPr>
              <a:t>-73.99</a:t>
            </a:r>
            <a:r>
              <a:rPr lang="en-US" sz="2299">
                <a:solidFill>
                  <a:srgbClr val="FF7300"/>
                </a:solidFill>
                <a:latin typeface="Canva Sans"/>
                <a:ea typeface="Canva Sans"/>
                <a:cs typeface="Canva Sans"/>
                <a:sym typeface="Canva Sans"/>
              </a:rPr>
              <a:t> and </a:t>
            </a:r>
            <a:r>
              <a:rPr lang="en-US" sz="2299" u="sng">
                <a:solidFill>
                  <a:srgbClr val="FF7300"/>
                </a:solidFill>
                <a:latin typeface="Canva Sans"/>
                <a:ea typeface="Canva Sans"/>
                <a:cs typeface="Canva Sans"/>
                <a:sym typeface="Canva Sans"/>
              </a:rPr>
              <a:t>latitude </a:t>
            </a:r>
            <a:r>
              <a:rPr lang="en-US" sz="2299" u="sng">
                <a:solidFill>
                  <a:srgbClr val="FF7300"/>
                </a:solidFill>
                <a:latin typeface="Canva Sans Bold"/>
                <a:ea typeface="Canva Sans Bold"/>
                <a:cs typeface="Canva Sans Bold"/>
                <a:sym typeface="Canva Sans Bold"/>
              </a:rPr>
              <a:t>40.75</a:t>
            </a:r>
            <a:r>
              <a:rPr lang="en-US" sz="2299">
                <a:solidFill>
                  <a:srgbClr val="FF7300"/>
                </a:solidFill>
                <a:latin typeface="Canva Sans"/>
                <a:ea typeface="Canva Sans"/>
                <a:cs typeface="Canva Sans"/>
                <a:sym typeface="Canva Sans"/>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0" y="-1415850"/>
            <a:ext cx="19263926" cy="11799611"/>
          </a:xfrm>
          <a:custGeom>
            <a:avLst/>
            <a:gdLst/>
            <a:ahLst/>
            <a:cxnLst/>
            <a:rect l="l" t="t" r="r" b="b"/>
            <a:pathLst>
              <a:path w="19263926" h="11799611">
                <a:moveTo>
                  <a:pt x="0" y="0"/>
                </a:moveTo>
                <a:lnTo>
                  <a:pt x="19263926" y="0"/>
                </a:lnTo>
                <a:lnTo>
                  <a:pt x="19263926" y="11799612"/>
                </a:lnTo>
                <a:lnTo>
                  <a:pt x="0" y="11799612"/>
                </a:lnTo>
                <a:lnTo>
                  <a:pt x="0" y="0"/>
                </a:lnTo>
                <a:close/>
              </a:path>
            </a:pathLst>
          </a:custGeom>
          <a:blipFill>
            <a:blip r:embed="rId2">
              <a:alphaModFix amt="6999"/>
            </a:blip>
            <a:stretch>
              <a:fillRect t="-11222" b="-11222"/>
            </a:stretch>
          </a:blipFill>
        </p:spPr>
        <p:txBody>
          <a:bodyPr/>
          <a:lstStyle/>
          <a:p>
            <a:endParaRPr lang="en-US"/>
          </a:p>
        </p:txBody>
      </p:sp>
      <p:sp>
        <p:nvSpPr>
          <p:cNvPr id="3" name="Freeform 3"/>
          <p:cNvSpPr/>
          <p:nvPr/>
        </p:nvSpPr>
        <p:spPr>
          <a:xfrm>
            <a:off x="3881030" y="1028700"/>
            <a:ext cx="11141024" cy="7332211"/>
          </a:xfrm>
          <a:custGeom>
            <a:avLst/>
            <a:gdLst/>
            <a:ahLst/>
            <a:cxnLst/>
            <a:rect l="l" t="t" r="r" b="b"/>
            <a:pathLst>
              <a:path w="11141024" h="7332211">
                <a:moveTo>
                  <a:pt x="0" y="0"/>
                </a:moveTo>
                <a:lnTo>
                  <a:pt x="11141023" y="0"/>
                </a:lnTo>
                <a:lnTo>
                  <a:pt x="11141023" y="7332211"/>
                </a:lnTo>
                <a:lnTo>
                  <a:pt x="0" y="7332211"/>
                </a:lnTo>
                <a:lnTo>
                  <a:pt x="0" y="0"/>
                </a:lnTo>
                <a:close/>
              </a:path>
            </a:pathLst>
          </a:custGeom>
          <a:blipFill>
            <a:blip r:embed="rId3"/>
            <a:stretch>
              <a:fillRect/>
            </a:stretch>
          </a:blipFill>
        </p:spPr>
        <p:txBody>
          <a:bodyPr/>
          <a:lstStyle/>
          <a:p>
            <a:endParaRPr lang="en-US"/>
          </a:p>
        </p:txBody>
      </p:sp>
      <p:sp>
        <p:nvSpPr>
          <p:cNvPr id="4" name="Freeform 4"/>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097501" y="8621786"/>
            <a:ext cx="12092998" cy="430318"/>
          </a:xfrm>
          <a:prstGeom prst="rect">
            <a:avLst/>
          </a:prstGeom>
        </p:spPr>
        <p:txBody>
          <a:bodyPr lIns="0" tIns="0" rIns="0" bIns="0" rtlCol="0" anchor="t">
            <a:spAutoFit/>
          </a:bodyPr>
          <a:lstStyle/>
          <a:p>
            <a:pPr marL="552349" lvl="1" indent="-276174" algn="ctr">
              <a:lnSpc>
                <a:spcPts val="3581"/>
              </a:lnSpc>
              <a:spcBef>
                <a:spcPct val="0"/>
              </a:spcBef>
              <a:buFont typeface="Arial"/>
              <a:buChar char="•"/>
            </a:pPr>
            <a:r>
              <a:rPr lang="en-US" sz="2558">
                <a:solidFill>
                  <a:srgbClr val="FF7300"/>
                </a:solidFill>
                <a:latin typeface="Canva Sans"/>
                <a:ea typeface="Canva Sans"/>
                <a:cs typeface="Canva Sans"/>
                <a:sym typeface="Canva Sans"/>
              </a:rPr>
              <a:t>The middle of New York City, which is known as Midtown in Manhattan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397</Words>
  <Application>Microsoft Office PowerPoint</Application>
  <PresentationFormat>Custom</PresentationFormat>
  <Paragraphs>36</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Canva Sans</vt:lpstr>
      <vt:lpstr>Canva Sans Bold</vt:lpstr>
      <vt:lpstr>Montserrat Bold</vt:lpstr>
      <vt:lpstr>Calibri</vt:lpstr>
      <vt:lpstr>Disket Mono</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Business Presentation</dc:title>
  <cp:lastModifiedBy>Ahmed Elbhbaty</cp:lastModifiedBy>
  <cp:revision>5</cp:revision>
  <dcterms:created xsi:type="dcterms:W3CDTF">2006-08-16T00:00:00Z</dcterms:created>
  <dcterms:modified xsi:type="dcterms:W3CDTF">2024-10-18T16:45:58Z</dcterms:modified>
  <dc:identifier>DAGLUnztd2k</dc:identifier>
</cp:coreProperties>
</file>